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8"/>
  </p:notesMasterIdLst>
  <p:sldIdLst>
    <p:sldId id="256" r:id="rId2"/>
    <p:sldId id="308" r:id="rId3"/>
    <p:sldId id="268" r:id="rId4"/>
    <p:sldId id="265" r:id="rId5"/>
    <p:sldId id="307" r:id="rId6"/>
    <p:sldId id="319" r:id="rId7"/>
    <p:sldId id="267" r:id="rId8"/>
    <p:sldId id="318" r:id="rId9"/>
    <p:sldId id="271" r:id="rId10"/>
    <p:sldId id="272" r:id="rId11"/>
    <p:sldId id="273" r:id="rId12"/>
    <p:sldId id="296" r:id="rId13"/>
    <p:sldId id="274" r:id="rId14"/>
    <p:sldId id="275" r:id="rId15"/>
    <p:sldId id="276" r:id="rId16"/>
    <p:sldId id="277" r:id="rId17"/>
    <p:sldId id="278" r:id="rId18"/>
    <p:sldId id="279" r:id="rId19"/>
    <p:sldId id="280" r:id="rId20"/>
    <p:sldId id="297" r:id="rId21"/>
    <p:sldId id="281" r:id="rId22"/>
    <p:sldId id="298" r:id="rId23"/>
    <p:sldId id="282" r:id="rId24"/>
    <p:sldId id="299" r:id="rId25"/>
    <p:sldId id="300" r:id="rId26"/>
    <p:sldId id="301" r:id="rId27"/>
    <p:sldId id="293" r:id="rId28"/>
    <p:sldId id="294" r:id="rId29"/>
    <p:sldId id="288" r:id="rId30"/>
    <p:sldId id="289" r:id="rId31"/>
    <p:sldId id="290" r:id="rId32"/>
    <p:sldId id="291" r:id="rId33"/>
    <p:sldId id="292" r:id="rId34"/>
    <p:sldId id="302" r:id="rId35"/>
    <p:sldId id="303" r:id="rId36"/>
    <p:sldId id="304" r:id="rId37"/>
    <p:sldId id="305" r:id="rId38"/>
    <p:sldId id="314" r:id="rId39"/>
    <p:sldId id="312" r:id="rId40"/>
    <p:sldId id="315" r:id="rId41"/>
    <p:sldId id="269" r:id="rId42"/>
    <p:sldId id="306" r:id="rId43"/>
    <p:sldId id="270" r:id="rId44"/>
    <p:sldId id="320" r:id="rId45"/>
    <p:sldId id="260" r:id="rId46"/>
    <p:sldId id="262" r:id="rId47"/>
  </p:sldIdLst>
  <p:sldSz cx="12192000" cy="6858000"/>
  <p:notesSz cx="6858000" cy="9144000"/>
  <p:embeddedFontLst>
    <p:embeddedFont>
      <p:font typeface="宋体" panose="02010600030101010101" pitchFamily="2" charset="-122"/>
      <p:regular r:id="rId49"/>
    </p:embeddedFont>
    <p:embeddedFont>
      <p:font typeface="Cambria Math" panose="02040503050406030204" pitchFamily="18" charset="0"/>
      <p:regular r:id="rId50"/>
    </p:embeddedFont>
    <p:embeddedFont>
      <p:font typeface="Wingdings 2" panose="05020102010507070707" pitchFamily="18" charset="2"/>
      <p:regular r:id="rId51"/>
    </p:embeddedFont>
    <p:embeddedFont>
      <p:font typeface="等线" panose="02010600030101010101" pitchFamily="2" charset="-122"/>
      <p:regular r:id="rId52"/>
      <p:bold r:id="rId5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150264"/>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6" autoAdjust="0"/>
    <p:restoredTop sz="91020" autoAdjust="0"/>
  </p:normalViewPr>
  <p:slideViewPr>
    <p:cSldViewPr snapToGrid="0">
      <p:cViewPr>
        <p:scale>
          <a:sx n="76" d="100"/>
          <a:sy n="76" d="100"/>
        </p:scale>
        <p:origin x="850" y="53"/>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27</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28</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31</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33</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34</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35</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36</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37</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39</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40</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41</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42</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43</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44</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45</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46</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6</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437290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2022/4/16</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0.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2.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3.wmf"/><Relationship Id="rId10" Type="http://schemas.openxmlformats.org/officeDocument/2006/relationships/image" Target="../media/image16.jpeg"/><Relationship Id="rId4" Type="http://schemas.openxmlformats.org/officeDocument/2006/relationships/oleObject" Target="../embeddings/oleObject4.bin"/><Relationship Id="rId9" Type="http://schemas.openxmlformats.org/officeDocument/2006/relationships/image" Target="../media/image15.w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7.bin"/><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9.w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1.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4.wmf"/><Relationship Id="rId5" Type="http://schemas.openxmlformats.org/officeDocument/2006/relationships/oleObject" Target="../embeddings/oleObject11.bin"/><Relationship Id="rId4" Type="http://schemas.openxmlformats.org/officeDocument/2006/relationships/image" Target="../media/image23.wmf"/></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19.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5.wmf"/><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notesSlide" Target="../notesSlides/notesSlide20.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7.wmf"/><Relationship Id="rId5" Type="http://schemas.openxmlformats.org/officeDocument/2006/relationships/oleObject" Target="../embeddings/oleObject14.bin"/><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9.wmf"/><Relationship Id="rId5" Type="http://schemas.openxmlformats.org/officeDocument/2006/relationships/oleObject" Target="../embeddings/oleObject16.bin"/><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jpe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301"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302"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50"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458"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459"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460"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grpSp>
        <p:nvGrpSpPr>
          <p:cNvPr id="3" name="组合 2"/>
          <p:cNvGrpSpPr/>
          <p:nvPr/>
        </p:nvGrpSpPr>
        <p:grpSpPr>
          <a:xfrm>
            <a:off x="375948" y="3723160"/>
            <a:ext cx="6019800" cy="2473940"/>
            <a:chOff x="650240" y="3429000"/>
            <a:chExt cx="6019800" cy="2473940"/>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500" dirty="0"/>
              </a:p>
            </p:txBody>
          </p:sp>
        </mc:Choice>
        <mc:Fallback>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478534671"/>
              </p:ext>
            </p:extLst>
          </p:nvPr>
        </p:nvGraphicFramePr>
        <p:xfrm>
          <a:off x="2823862" y="5151675"/>
          <a:ext cx="6544274" cy="1307867"/>
        </p:xfrm>
        <a:graphic>
          <a:graphicData uri="http://schemas.openxmlformats.org/presentationml/2006/ole">
            <mc:AlternateContent xmlns:mc="http://schemas.openxmlformats.org/markup-compatibility/2006">
              <mc:Choice xmlns:v="urn:schemas-microsoft-com:vml" Requires="v">
                <p:oleObj spid="_x0000_s3211"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2823862" y="515167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41"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b="1" dirty="0" smtClean="0">
                <a:ea typeface="宋体" panose="02010600030101010101" pitchFamily="2" charset="-122"/>
                <a:cs typeface="Times New Roman" panose="02020603050405020304" pitchFamily="18" charset="0"/>
              </a:rPr>
              <a:t>让座</a:t>
            </a:r>
            <a:r>
              <a:rPr lang="zh-CN" altLang="en-US" sz="1500" b="1" dirty="0">
                <a:ea typeface="宋体" panose="02010600030101010101" pitchFamily="2" charset="-122"/>
                <a:cs typeface="Times New Roman" panose="02020603050405020304" pitchFamily="18" charset="0"/>
              </a:rPr>
              <a:t>时间便可以直接</a:t>
            </a:r>
            <a:r>
              <a:rPr lang="zh-CN" altLang="en-US" sz="1500" b="1" dirty="0" smtClean="0">
                <a:ea typeface="宋体" panose="02010600030101010101" pitchFamily="2" charset="-122"/>
                <a:cs typeface="Times New Roman" panose="02020603050405020304" pitchFamily="18" charset="0"/>
              </a:rPr>
              <a:t>通过初始队列</a:t>
            </a:r>
            <a:r>
              <a:rPr lang="zh-CN" altLang="en-US" sz="1500" b="1" dirty="0">
                <a:ea typeface="宋体" panose="02010600030101010101" pitchFamily="2" charset="-122"/>
                <a:cs typeface="Times New Roman" panose="02020603050405020304" pitchFamily="18" charset="0"/>
              </a:rPr>
              <a:t>的顺序计算</a:t>
            </a:r>
            <a:r>
              <a:rPr lang="zh-CN" altLang="en-US" sz="1500" b="1" dirty="0" smtClean="0">
                <a:ea typeface="宋体" panose="02010600030101010101" pitchFamily="2" charset="-122"/>
                <a:cs typeface="Times New Roman" panose="02020603050405020304" pitchFamily="18" charset="0"/>
              </a:rPr>
              <a:t>。</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The time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to offer seats can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be calculated once given the original queue.</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原因：队伍对同行乘客的</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保序性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 the queue.</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1991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a:t>
            </a:r>
            <a:r>
              <a:rPr lang="zh-CN" altLang="en-US" dirty="0" smtClean="0"/>
              <a:t>程序</a:t>
            </a:r>
            <a:endParaRPr lang="en-US" altLang="zh-CN" dirty="0" smtClean="0"/>
          </a:p>
          <a:p>
            <a:r>
              <a:rPr lang="en-US" altLang="zh-CN" dirty="0" smtClean="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递归</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地计算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（为方便起见）下标大或小直接表示顺序后或前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subscript’s magnitude reflect the sequence in the queue</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58"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416"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417"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模型</a:t>
            </a:r>
            <a:r>
              <a:rPr lang="zh-CN" altLang="en-US" dirty="0">
                <a:latin typeface="Times New Roman" panose="02020603050405020304" pitchFamily="18" charset="0"/>
                <a:cs typeface="Times New Roman" panose="02020603050405020304" pitchFamily="18" charset="0"/>
              </a:rPr>
              <a:t>分析</a:t>
            </a:r>
            <a:r>
              <a:rPr lang="zh-CN" altLang="en-US" dirty="0" smtClean="0">
                <a:latin typeface="Times New Roman" panose="02020603050405020304" pitchFamily="18" charset="0"/>
                <a:cs typeface="Times New Roman" panose="02020603050405020304" pitchFamily="18" charset="0"/>
              </a:rPr>
              <a:t>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a:t>
            </a:r>
            <a:r>
              <a:rPr lang="en-US" altLang="zh-CN" sz="2000" dirty="0" smtClean="0">
                <a:latin typeface="Times New Roman" panose="02020603050405020304" pitchFamily="18" charset="0"/>
                <a:cs typeface="Times New Roman" panose="02020603050405020304" pitchFamily="18" charset="0"/>
              </a:rPr>
              <a:t>Analysis </a:t>
            </a:r>
            <a:r>
              <a:rPr lang="en-US" altLang="zh-CN" sz="2000" smtClean="0">
                <a:latin typeface="Times New Roman" panose="02020603050405020304" pitchFamily="18" charset="0"/>
                <a:cs typeface="Times New Roman" panose="02020603050405020304" pitchFamily="18" charset="0"/>
              </a:rPr>
              <a:t>&amp; Structure</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810000" y="-10587"/>
            <a:ext cx="11382000" cy="3884810"/>
            <a:chOff x="-2407231" y="2039272"/>
            <a:chExt cx="12962416" cy="457488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9" name="文本框 8"/>
            <p:cNvSpPr txBox="1"/>
            <p:nvPr/>
          </p:nvSpPr>
          <p:spPr>
            <a:xfrm>
              <a:off x="-2407231" y="4906069"/>
              <a:ext cx="3569247" cy="523221"/>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3077" y="3884265"/>
            <a:ext cx="9725846" cy="2663221"/>
          </a:xfrm>
        </p:spPr>
      </p:pic>
      <p:sp>
        <p:nvSpPr>
          <p:cNvPr id="7" name="文本框 6"/>
          <p:cNvSpPr txBox="1"/>
          <p:nvPr/>
        </p:nvSpPr>
        <p:spPr>
          <a:xfrm>
            <a:off x="1000919" y="5810295"/>
            <a:ext cx="3134074"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a:t>
            </a:r>
            <a:r>
              <a:rPr lang="zh-CN" altLang="en-US" sz="1400" b="1" dirty="0" smtClean="0">
                <a:solidFill>
                  <a:srgbClr val="0F007B"/>
                </a:solidFill>
                <a:latin typeface="Times New Roman" panose="02020603050405020304" pitchFamily="18" charset="0"/>
                <a:ea typeface="宋体" panose="02010600030101010101" pitchFamily="2" charset="-122"/>
              </a:rPr>
              <a:t>登机流程图</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a:t>
            </a:r>
            <a:r>
              <a:rPr lang="en-US" altLang="zh-CN" sz="1400" b="1" dirty="0" smtClean="0">
                <a:solidFill>
                  <a:srgbClr val="0F007B"/>
                </a:solidFill>
                <a:latin typeface="Times New Roman" panose="02020603050405020304" pitchFamily="18" charset="0"/>
                <a:ea typeface="宋体" panose="02010600030101010101" pitchFamily="2" charset="-122"/>
              </a:rPr>
              <a:t>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464"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465"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7" y="4933687"/>
                        <a:ext cx="7607263" cy="627403"/>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514"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515"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29"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离机与登机的关联</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Relationship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10554574"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zh-CN" altLang="en-US" sz="1500" b="1" dirty="0" smtClean="0">
                <a:solidFill>
                  <a:srgbClr val="0F007B"/>
                </a:solidFill>
                <a:ea typeface="宋体" panose="02010600030101010101" pitchFamily="2" charset="-122"/>
              </a:rPr>
              <a:t>衡量乘客的不满意度</a:t>
            </a:r>
            <a:r>
              <a:rPr lang="zh-CN" altLang="en-US" sz="1500" b="1" dirty="0" smtClean="0">
                <a:solidFill>
                  <a:srgbClr val="0F007B"/>
                </a:solidFill>
                <a:latin typeface="宋体" panose="02010600030101010101" pitchFamily="2" charset="-122"/>
                <a:ea typeface="宋体" panose="02010600030101010101" pitchFamily="2" charset="-122"/>
              </a:rPr>
              <a:t>。</a:t>
            </a:r>
            <a:endParaRPr lang="en-US" altLang="zh-CN" sz="1500" b="1" dirty="0">
              <a:solidFill>
                <a:srgbClr val="0F007B"/>
              </a:solidFill>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smtClean="0">
                <a:solidFill>
                  <a:srgbClr val="0F007B"/>
                </a:solidFill>
                <a:latin typeface="Times New Roman" panose="02020603050405020304" pitchFamily="18" charset="0"/>
                <a:cs typeface="Times New Roman" panose="02020603050405020304" pitchFamily="18" charset="0"/>
              </a:rPr>
              <a:t>Measures the dissatisfaction of passengers</a:t>
            </a:r>
            <a:r>
              <a:rPr lang="en-US" altLang="zh-CN" sz="1500" b="1" dirty="0" smtClean="0">
                <a:solidFill>
                  <a:srgbClr val="0F007B"/>
                </a:solidFill>
                <a:latin typeface="Times New Roman" panose="02020603050405020304" pitchFamily="18" charset="0"/>
                <a:cs typeface="Times New Roman" panose="02020603050405020304" pitchFamily="18" charset="0"/>
              </a:rPr>
              <a:t>.</a:t>
            </a:r>
            <a:endParaRPr lang="en-US" altLang="zh-CN" sz="1500" b="1" dirty="0">
              <a:solidFill>
                <a:srgbClr val="0F007B"/>
              </a:solidFill>
              <a:latin typeface="Times New Roman" panose="02020603050405020304" pitchFamily="18" charset="0"/>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考虑家庭拆散问题</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families may be separated</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论文</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中并未直接指明，特此标注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total dissatisfaction is the weighted sum of the three factors, the weight respectively 1, 250 and 10.</a:t>
            </a: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zh-CN" altLang="en-US" sz="1500" b="1" dirty="0" smtClean="0">
                <a:solidFill>
                  <a:schemeClr val="accent1"/>
                </a:solidFill>
                <a:latin typeface="Times New Roman" panose="02020603050405020304" pitchFamily="18" charset="0"/>
                <a:ea typeface="+mj-ea"/>
                <a:cs typeface="Times New Roman" panose="02020603050405020304" pitchFamily="18" charset="0"/>
              </a:rPr>
              <a:t>为什么是</a:t>
            </a:r>
            <a:r>
              <a:rPr lang="en-US" altLang="zh-CN" sz="1500" b="1" dirty="0" smtClean="0">
                <a:solidFill>
                  <a:schemeClr val="accent1"/>
                </a:solidFill>
                <a:latin typeface="Times New Roman" panose="02020603050405020304" pitchFamily="18" charset="0"/>
                <a:ea typeface="+mj-ea"/>
                <a:cs typeface="Times New Roman" panose="02020603050405020304" pitchFamily="18" charset="0"/>
              </a:rPr>
              <a:t>1</a:t>
            </a:r>
            <a:r>
              <a:rPr lang="zh-CN" altLang="en-US" sz="1500" b="1" dirty="0" smtClean="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smtClean="0">
                <a:solidFill>
                  <a:schemeClr val="accent1"/>
                </a:solidFill>
                <a:latin typeface="Times New Roman" panose="02020603050405020304" pitchFamily="18" charset="0"/>
                <a:ea typeface="+mj-ea"/>
                <a:cs typeface="Times New Roman" panose="02020603050405020304" pitchFamily="18" charset="0"/>
              </a:rPr>
              <a:t>250</a:t>
            </a:r>
            <a:r>
              <a:rPr lang="zh-CN" altLang="en-US" sz="1500" b="1" dirty="0" smtClean="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smtClean="0">
                <a:solidFill>
                  <a:schemeClr val="accent1"/>
                </a:solidFill>
                <a:latin typeface="Times New Roman" panose="02020603050405020304" pitchFamily="18" charset="0"/>
                <a:ea typeface="+mj-ea"/>
                <a:cs typeface="Times New Roman" panose="02020603050405020304" pitchFamily="18" charset="0"/>
              </a:rPr>
              <a:t>10</a:t>
            </a:r>
            <a:r>
              <a:rPr lang="zh-CN" altLang="en-US" sz="1500" b="1" dirty="0" smtClean="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500" b="1" dirty="0" smtClean="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mj-ea"/>
                <a:cs typeface="Times New Roman" panose="02020603050405020304" pitchFamily="18" charset="0"/>
              </a:rPr>
              <a:t>1</a:t>
            </a:r>
            <a:r>
              <a:rPr lang="zh-CN" altLang="en-US" sz="1500" dirty="0" smtClean="0">
                <a:latin typeface="Times New Roman" panose="02020603050405020304" pitchFamily="18" charset="0"/>
                <a:ea typeface="+mj-ea"/>
                <a:cs typeface="Times New Roman" panose="02020603050405020304" pitchFamily="18" charset="0"/>
              </a:rPr>
              <a:t>是为了标准化</a:t>
            </a:r>
            <a:endParaRPr lang="en-US" altLang="zh-CN" sz="1500" dirty="0" smtClean="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mj-ea"/>
                <a:cs typeface="Times New Roman" panose="02020603050405020304" pitchFamily="18" charset="0"/>
              </a:rPr>
              <a:t>1 is for </a:t>
            </a:r>
            <a:r>
              <a:rPr lang="en-US" altLang="zh-CN" sz="1500" dirty="0" err="1" smtClean="0">
                <a:latin typeface="Times New Roman" panose="02020603050405020304" pitchFamily="18" charset="0"/>
                <a:ea typeface="+mj-ea"/>
                <a:cs typeface="Times New Roman" panose="02020603050405020304" pitchFamily="18" charset="0"/>
              </a:rPr>
              <a:t>standardisation</a:t>
            </a:r>
            <a:endParaRPr lang="en-US" altLang="zh-CN" sz="1500" dirty="0" smtClean="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mj-ea"/>
                <a:cs typeface="Times New Roman" panose="02020603050405020304" pitchFamily="18" charset="0"/>
              </a:rPr>
              <a:t>统一量级并考察重要性</a:t>
            </a:r>
            <a:endParaRPr lang="en-US" altLang="zh-CN" sz="1500" dirty="0" smtClean="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mj-ea"/>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500" dirty="0" smtClean="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500" i="1" dirty="0" smtClean="0">
                <a:latin typeface="Times New Roman" panose="02020603050405020304" pitchFamily="18" charset="0"/>
                <a:ea typeface="+mj-ea"/>
                <a:cs typeface="Times New Roman" panose="02020603050405020304" pitchFamily="18" charset="0"/>
              </a:rPr>
              <a:t>equally</a:t>
            </a:r>
            <a:r>
              <a:rPr lang="en-US" altLang="zh-CN" sz="1500" dirty="0" smtClean="0">
                <a:latin typeface="Times New Roman" panose="02020603050405020304" pitchFamily="18" charset="0"/>
                <a:ea typeface="+mj-ea"/>
                <a:cs typeface="Times New Roman" panose="02020603050405020304" pitchFamily="18" charset="0"/>
              </a:rPr>
              <a:t> reflect the three aspects of passengers’ satisfaction.</a:t>
            </a:r>
            <a:endParaRPr lang="en-US" altLang="zh-CN"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that will satisfy the needs of people and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maximise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简化计算。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头等舱和商务舱乘客会优先登机。</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First and business class passengers are </a:t>
            </a:r>
            <a:r>
              <a:rPr lang="en-US" altLang="zh-CN" sz="1500" b="1" dirty="0" err="1">
                <a:solidFill>
                  <a:srgbClr val="13009C"/>
                </a:solidFill>
                <a:latin typeface="Times New Roman" panose="02020603050405020304" pitchFamily="18" charset="0"/>
                <a:cs typeface="Times New Roman" panose="02020603050405020304" pitchFamily="18" charset="0"/>
              </a:rPr>
              <a:t>prioritised</a:t>
            </a:r>
            <a:r>
              <a:rPr lang="en-US" altLang="zh-CN" sz="1500" b="1" dirty="0">
                <a:solidFill>
                  <a:srgbClr val="13009C"/>
                </a:solidFill>
                <a:latin typeface="Times New Roman" panose="02020603050405020304" pitchFamily="18" charset="0"/>
                <a:cs typeface="Times New Roman" panose="02020603050405020304" pitchFamily="18" charset="0"/>
              </a:rPr>
              <a:t> with respect to those of the economic class.</a:t>
            </a:r>
          </a:p>
          <a:p>
            <a:pPr marL="0" lvl="0" indent="0" defTabSz="914400">
              <a:spcBef>
                <a:spcPts val="0"/>
              </a:spcBef>
              <a:spcAft>
                <a:spcPts val="0"/>
              </a:spcAft>
              <a:buClrTx/>
              <a:buNone/>
              <a:defRPr/>
            </a:pPr>
            <a:endParaRPr lang="en-US" altLang="zh-CN" sz="1500" dirty="0">
              <a:solidFill>
                <a:prstClr val="black"/>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乘客给其他乘客让座时的横移速度等于其在过道中的最大速度。</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The horizontal velocity of passengers offering seats is equal to the maximum speed in the aisle.</a:t>
            </a:r>
            <a:endParaRPr lang="zh-CN" altLang="en-US" dirty="0">
              <a:latin typeface="Times New Roman" panose="02020603050405020304" pitchFamily="18" charset="0"/>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：放置行李时间影响比较（方差）</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：放置行李时间影响比较（总时间）</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a:xfrm>
                <a:off x="818712" y="2222287"/>
                <a:ext cx="10554574" cy="3947159"/>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b="1"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这条看似违背了之后与时间有关的速度，但其维护了模型的离散性。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This assumption is proposed to ensure the discreteness of the model.</a:t>
                </a:r>
              </a:p>
              <a:p>
                <a:pPr lvl="1" defTabSz="914400">
                  <a:spcBef>
                    <a:spcPts val="0"/>
                  </a:spcBef>
                  <a:spcAft>
                    <a:spcPts val="0"/>
                  </a:spcAft>
                  <a:buClrTx/>
                  <a:buFont typeface="Wingdings" panose="05000000000000000000" pitchFamily="2" charset="2"/>
                  <a:buChar char="p"/>
                  <a:defRPr/>
                </a:pPr>
                <a:r>
                  <a:rPr lang="zh-CN" altLang="en-US" sz="1500" b="1" dirty="0">
                    <a:solidFill>
                      <a:prstClr val="black"/>
                    </a:solidFill>
                    <a:ea typeface="宋体" panose="02010600030101010101" pitchFamily="2" charset="-122"/>
                    <a:cs typeface="Times New Roman" panose="02020603050405020304" pitchFamily="18" charset="0"/>
                  </a:rPr>
                  <a:t>它只在计算距离时有用</a:t>
                </a:r>
                <a:endParaRPr lang="en-US" altLang="zh-CN" sz="1500" b="1"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It 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b="1"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b="1"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A5C42097-BE71-4363-8420-D7D8D168FF0E}"/>
                  </a:ext>
                </a:extLst>
              </p:cNvPr>
              <p:cNvSpPr>
                <a:spLocks noGrp="1" noRot="1" noChangeAspect="1" noMove="1" noResize="1" noEditPoints="1" noAdjustHandles="1" noChangeArrowheads="1" noChangeShapeType="1" noTextEdit="1"/>
              </p:cNvSpPr>
              <p:nvPr>
                <p:ph idx="1"/>
              </p:nvPr>
            </p:nvSpPr>
            <p:spPr>
              <a:xfrm>
                <a:off x="818712" y="2222287"/>
                <a:ext cx="10554574" cy="3947159"/>
              </a:xfrm>
              <a:blipFill>
                <a:blip r:embed="rId3"/>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789171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4510109"/>
              </a:xfrm>
            </p:spPr>
            <p:txBody>
              <a:bodyPr anchor="t">
                <a:noAutofit/>
              </a:bodyPr>
              <a:lstStyle/>
              <a:p>
                <a:pPr>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局部最优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zh-CN" altLang="en-US" sz="1500" dirty="0" smtClean="0">
                    <a:latin typeface="Times New Roman" panose="02020603050405020304" pitchFamily="18" charset="0"/>
                  </a:rPr>
                  <a:t>采用前述最快的</a:t>
                </a:r>
                <a:r>
                  <a:rPr lang="en-US" altLang="zh-CN" sz="1500" dirty="0">
                    <a:latin typeface="Times New Roman" panose="02020603050405020304" pitchFamily="18" charset="0"/>
                  </a:rPr>
                  <a:t> </a:t>
                </a:r>
                <a:r>
                  <a:rPr lang="en-US" altLang="zh-CN" sz="1500" dirty="0" smtClean="0">
                    <a:latin typeface="Times New Roman" panose="02020603050405020304" pitchFamily="18" charset="0"/>
                  </a:rPr>
                  <a:t>Steffen sub-perfect </a:t>
                </a:r>
                <a:r>
                  <a:rPr lang="zh-CN" altLang="en-US" sz="1500" dirty="0" smtClean="0">
                    <a:latin typeface="Times New Roman" panose="02020603050405020304" pitchFamily="18" charset="0"/>
                  </a:rPr>
                  <a:t>方案</a:t>
                </a:r>
                <a:endParaRPr lang="en-US" altLang="zh-CN" sz="1500" dirty="0" smtClean="0">
                  <a:latin typeface="Times New Roman" panose="02020603050405020304" pitchFamily="18" charset="0"/>
                </a:endParaRPr>
              </a:p>
              <a:p>
                <a:pPr lvl="1">
                  <a:buFont typeface="Wingdings" panose="05000000000000000000" pitchFamily="2" charset="2"/>
                  <a:buChar char="p"/>
                </a:pPr>
                <a:r>
                  <a:rPr lang="zh-CN" altLang="en-US" sz="1500" dirty="0" smtClean="0">
                    <a:latin typeface="Times New Roman" panose="02020603050405020304" pitchFamily="18" charset="0"/>
                  </a:rPr>
                  <a:t>（本模型关键）维护最优</a:t>
                </a:r>
                <a:endParaRPr lang="en-US" altLang="zh-CN" sz="1500" dirty="0" smtClean="0">
                  <a:latin typeface="Times New Roman" panose="02020603050405020304" pitchFamily="18" charset="0"/>
                </a:endParaRPr>
              </a:p>
              <a:p>
                <a:pPr lvl="1">
                  <a:buFont typeface="Wingdings" panose="05000000000000000000" pitchFamily="2" charset="2"/>
                  <a:buChar char="p"/>
                </a:pPr>
                <a:r>
                  <a:rPr lang="en-US" altLang="zh-CN" sz="1500" dirty="0" smtClean="0">
                    <a:latin typeface="Times New Roman" panose="02020603050405020304" pitchFamily="18" charset="0"/>
                  </a:rPr>
                  <a:t>The key of our model – maintaining optimality</a:t>
                </a:r>
              </a:p>
              <a:p>
                <a:pPr lvl="2">
                  <a:buFont typeface="Wingdings" panose="05000000000000000000" pitchFamily="2" charset="2"/>
                  <a:buChar char="p"/>
                </a:pPr>
                <a:r>
                  <a:rPr lang="zh-CN" altLang="en-US" sz="1500" dirty="0" smtClean="0">
                    <a:latin typeface="Times New Roman" panose="02020603050405020304" pitchFamily="18" charset="0"/>
                  </a:rPr>
                  <a:t>由</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4</m:t>
                        </m:r>
                      </m:sub>
                    </m:sSub>
                  </m:oMath>
                </a14:m>
                <a:r>
                  <a:rPr lang="zh-CN" altLang="en-US" sz="1500" dirty="0" smtClean="0">
                    <a:latin typeface="Times New Roman" panose="02020603050405020304" pitchFamily="18" charset="0"/>
                  </a:rPr>
                  <a:t>到</a:t>
                </a:r>
                <a14:m>
                  <m:oMath xmlns:m="http://schemas.openxmlformats.org/officeDocument/2006/math">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𝐿</m:t>
                        </m:r>
                      </m:e>
                      <m:sub>
                        <m:r>
                          <a:rPr lang="en-US" altLang="zh-CN" sz="1500" b="0" i="1" dirty="0" smtClean="0">
                            <a:latin typeface="Cambria Math" panose="02040503050406030204" pitchFamily="18" charset="0"/>
                          </a:rPr>
                          <m:t>1</m:t>
                        </m:r>
                      </m:sub>
                    </m:sSub>
                  </m:oMath>
                </a14:m>
                <a:r>
                  <a:rPr lang="zh-CN" altLang="en-US" sz="1500" dirty="0" smtClean="0">
                    <a:latin typeface="Times New Roman" panose="02020603050405020304" pitchFamily="18" charset="0"/>
                  </a:rPr>
                  <a:t>登机（从内到外）</a:t>
                </a:r>
                <a:endParaRPr lang="en-US" altLang="zh-CN" sz="1500" dirty="0" smtClean="0">
                  <a:latin typeface="Times New Roman" panose="02020603050405020304" pitchFamily="18" charset="0"/>
                </a:endParaRPr>
              </a:p>
              <a:p>
                <a:pPr lvl="2">
                  <a:buFont typeface="Wingdings" panose="05000000000000000000" pitchFamily="2" charset="2"/>
                  <a:buChar char="p"/>
                </a:pPr>
                <a:r>
                  <a:rPr lang="en-US" altLang="zh-CN" sz="1500" dirty="0" smtClean="0">
                    <a:latin typeface="Times New Roman" panose="02020603050405020304" pitchFamily="18" charset="0"/>
                  </a:rPr>
                  <a:t>Boarding from </a:t>
                </a:r>
                <a14:m>
                  <m:oMath xmlns:m="http://schemas.openxmlformats.org/officeDocument/2006/math">
                    <m:sSub>
                      <m:sSubPr>
                        <m:ctrlPr>
                          <a:rPr lang="en-US" altLang="zh-CN" sz="1500" i="1">
                            <a:latin typeface="+mj-lt"/>
                          </a:rPr>
                        </m:ctrlPr>
                      </m:sSubPr>
                      <m:e>
                        <m:r>
                          <a:rPr lang="en-US" altLang="zh-CN" sz="1500" i="1">
                            <a:latin typeface="+mj-lt"/>
                          </a:rPr>
                          <m:t>𝐿</m:t>
                        </m:r>
                      </m:e>
                      <m:sub>
                        <m:r>
                          <a:rPr lang="en-US" altLang="zh-CN" sz="1500" i="1">
                            <a:latin typeface="+mj-lt"/>
                          </a:rPr>
                          <m:t>4</m:t>
                        </m:r>
                      </m:sub>
                    </m:sSub>
                  </m:oMath>
                </a14:m>
                <a:r>
                  <a:rPr lang="zh-CN" altLang="en-US" sz="1500" dirty="0" smtClean="0">
                    <a:latin typeface="Times New Roman" panose="02020603050405020304" pitchFamily="18" charset="0"/>
                  </a:rPr>
                  <a:t> </a:t>
                </a:r>
                <a:r>
                  <a:rPr lang="en-US" altLang="zh-CN" sz="1500" dirty="0" smtClean="0">
                    <a:latin typeface="Times New Roman" panose="02020603050405020304" pitchFamily="18" charset="0"/>
                  </a:rPr>
                  <a:t>to </a:t>
                </a:r>
                <a14:m>
                  <m:oMath xmlns:m="http://schemas.openxmlformats.org/officeDocument/2006/math">
                    <m:sSub>
                      <m:sSubPr>
                        <m:ctrlPr>
                          <a:rPr lang="en-US" altLang="zh-CN" sz="1500" i="1" dirty="0">
                            <a:latin typeface="+mj-lt"/>
                          </a:rPr>
                        </m:ctrlPr>
                      </m:sSubPr>
                      <m:e>
                        <m:r>
                          <a:rPr lang="en-US" altLang="zh-CN" sz="1500" i="1" dirty="0">
                            <a:latin typeface="+mj-lt"/>
                          </a:rPr>
                          <m:t>𝐿</m:t>
                        </m:r>
                      </m:e>
                      <m:sub>
                        <m:r>
                          <a:rPr lang="en-US" altLang="zh-CN" sz="1500" i="1" dirty="0">
                            <a:latin typeface="+mj-lt"/>
                          </a:rPr>
                          <m:t>1</m:t>
                        </m:r>
                      </m:sub>
                    </m:sSub>
                  </m:oMath>
                </a14:m>
                <a:r>
                  <a:rPr lang="en-US" altLang="zh-CN" sz="1500" dirty="0" smtClean="0">
                    <a:latin typeface="Times New Roman" panose="02020603050405020304" pitchFamily="18" charset="0"/>
                  </a:rPr>
                  <a:t> (inner to outer)</a:t>
                </a:r>
              </a:p>
              <a:p>
                <a:pPr lvl="2">
                  <a:buFont typeface="Wingdings" panose="05000000000000000000" pitchFamily="2" charset="2"/>
                  <a:buChar char="p"/>
                </a:pPr>
                <a:r>
                  <a:rPr lang="zh-CN" altLang="en-US" sz="1500" dirty="0" smtClean="0">
                    <a:latin typeface="Times New Roman" panose="02020603050405020304" pitchFamily="18" charset="0"/>
                  </a:rPr>
                  <a:t>“备用人”</a:t>
                </a:r>
                <a:endParaRPr lang="en-US" altLang="zh-CN" sz="1500" dirty="0" smtClean="0">
                  <a:latin typeface="Times New Roman" panose="02020603050405020304" pitchFamily="18" charset="0"/>
                </a:endParaRPr>
              </a:p>
              <a:p>
                <a:pPr lvl="2">
                  <a:buFont typeface="Wingdings" panose="05000000000000000000" pitchFamily="2" charset="2"/>
                  <a:buChar char="p"/>
                </a:pPr>
                <a:r>
                  <a:rPr lang="en-US" altLang="zh-CN" sz="1500" i="1" dirty="0" smtClean="0">
                    <a:latin typeface="Times New Roman" panose="02020603050405020304" pitchFamily="18" charset="0"/>
                  </a:rPr>
                  <a:t>Backup Passengers</a:t>
                </a:r>
              </a:p>
              <a:p>
                <a:pPr lvl="2">
                  <a:buFont typeface="Wingdings" panose="05000000000000000000" pitchFamily="2" charset="2"/>
                  <a:buChar char="p"/>
                </a:pPr>
                <a:r>
                  <a:rPr lang="zh-CN" altLang="en-US" sz="1500" dirty="0">
                    <a:latin typeface="Times New Roman" panose="02020603050405020304" pitchFamily="18" charset="0"/>
                  </a:rPr>
                  <a:t>贪心</a:t>
                </a:r>
                <a:r>
                  <a:rPr lang="zh-CN" altLang="en-US" sz="1500" dirty="0" smtClean="0">
                    <a:latin typeface="Times New Roman" panose="02020603050405020304" pitchFamily="18" charset="0"/>
                  </a:rPr>
                  <a:t>算法</a:t>
                </a:r>
                <a:endParaRPr lang="en-US" altLang="zh-CN" sz="1500" dirty="0" smtClean="0">
                  <a:latin typeface="Times New Roman" panose="02020603050405020304" pitchFamily="18" charset="0"/>
                </a:endParaRPr>
              </a:p>
              <a:p>
                <a:pPr lvl="2">
                  <a:buFont typeface="Wingdings" panose="05000000000000000000" pitchFamily="2" charset="2"/>
                  <a:buChar char="p"/>
                </a:pPr>
                <a:r>
                  <a:rPr lang="en-US" altLang="zh-CN" sz="1500" dirty="0" smtClean="0">
                    <a:latin typeface="Times New Roman" panose="02020603050405020304" pitchFamily="18" charset="0"/>
                  </a:rPr>
                  <a:t>Greedy Algorithm</a:t>
                </a:r>
                <a:endParaRPr lang="zh-CN" altLang="en-US" sz="1500" dirty="0">
                  <a:latin typeface="Times New Roman" panose="02020603050405020304" pitchFamily="18" charset="0"/>
                </a:endParaRPr>
              </a:p>
              <a:p>
                <a:endParaRPr lang="zh-CN" altLang="en-US" sz="1500" dirty="0">
                  <a:latin typeface="Times New Roman" panose="02020603050405020304" pitchFamily="18" charset="0"/>
                </a:endParaRPr>
              </a:p>
            </p:txBody>
          </p:sp>
        </mc:Choice>
        <mc:Fallback>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818712" y="2222287"/>
                <a:ext cx="5185873"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2170332"/>
            <a:ext cx="5686397" cy="4066079"/>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7367295" y="5772806"/>
            <a:ext cx="3468414" cy="523220"/>
          </a:xfrm>
          <a:prstGeom prst="rect">
            <a:avLst/>
          </a:prstGeom>
          <a:noFill/>
        </p:spPr>
        <p:txBody>
          <a:bodyPr wrap="square" rtlCol="0">
            <a:spAutoFit/>
          </a:bodyPr>
          <a:lstStyle/>
          <a:p>
            <a:pPr algn="ctr"/>
            <a:r>
              <a:rPr lang="zh-CN" altLang="en-US" sz="1400" dirty="0">
                <a:latin typeface="宋体" panose="02010600030101010101" pitchFamily="2" charset="-122"/>
              </a:rPr>
              <a:t>图 理想登机方案</a:t>
            </a:r>
            <a:endParaRPr lang="en-US" altLang="zh-CN" sz="1400" dirty="0">
              <a:latin typeface="宋体" panose="02010600030101010101" pitchFamily="2" charset="-122"/>
            </a:endParaRPr>
          </a:p>
          <a:p>
            <a:pPr algn="ctr"/>
            <a:r>
              <a:rPr lang="en-US" altLang="zh-CN" sz="1400" dirty="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5449" y="2368497"/>
            <a:ext cx="7018215" cy="370910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489699" y="3060117"/>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spTree>
    <p:extLst>
      <p:ext uri="{BB962C8B-B14F-4D97-AF65-F5344CB8AC3E}">
        <p14:creationId xmlns:p14="http://schemas.microsoft.com/office/powerpoint/2010/main" val="754792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524226"/>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
        <p:nvSpPr>
          <p:cNvPr id="2" name="文本框 1"/>
          <p:cNvSpPr txBox="1"/>
          <p:nvPr/>
        </p:nvSpPr>
        <p:spPr>
          <a:xfrm>
            <a:off x="818712" y="4587240"/>
            <a:ext cx="11207384" cy="553998"/>
          </a:xfrm>
          <a:prstGeom prst="rect">
            <a:avLst/>
          </a:prstGeom>
          <a:noFill/>
        </p:spPr>
        <p:txBody>
          <a:bodyPr wrap="square" rtlCol="0">
            <a:spAutoFit/>
          </a:bodyPr>
          <a:lstStyle/>
          <a:p>
            <a:r>
              <a:rPr lang="en-US" altLang="zh-CN" sz="1500" b="1" dirty="0" smtClean="0"/>
              <a:t>*</a:t>
            </a:r>
            <a:r>
              <a:rPr lang="zh-CN" altLang="en-US" sz="1500" b="1" dirty="0" smtClean="0"/>
              <a:t>以下演讲中的变量若初次出现会伴随详细解释。</a:t>
            </a:r>
            <a:endParaRPr lang="en-US" altLang="zh-CN" sz="1500" b="1" dirty="0" smtClean="0"/>
          </a:p>
          <a:p>
            <a:r>
              <a:rPr lang="en-US" altLang="zh-CN" sz="1500" b="1" dirty="0" smtClean="0"/>
              <a:t>*In the following presentation, variables that emerge for the first time will be accompanied by detailed explanations.</a:t>
            </a:r>
            <a:endParaRPr lang="zh-CN" altLang="en-US" sz="1500" b="1" dirty="0"/>
          </a:p>
        </p:txBody>
      </p:sp>
    </p:spTree>
    <p:extLst>
      <p:ext uri="{BB962C8B-B14F-4D97-AF65-F5344CB8AC3E}">
        <p14:creationId xmlns:p14="http://schemas.microsoft.com/office/powerpoint/2010/main" val="1556214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standardised</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模型总览</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of </a:t>
            </a:r>
            <a:r>
              <a:rPr lang="en-US" altLang="zh-CN" sz="2000" dirty="0">
                <a:solidFill>
                  <a:prstClr val="white"/>
                </a:solidFill>
                <a:latin typeface="Times New Roman" panose="02020603050405020304" pitchFamily="18" charset="0"/>
                <a:cs typeface="Times New Roman" panose="02020603050405020304" pitchFamily="18" charset="0"/>
              </a:rPr>
              <a:t>O</a:t>
            </a:r>
            <a:r>
              <a:rPr lang="en-US" altLang="zh-CN" sz="2000" noProof="0" dirty="0" err="1">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M</a:t>
            </a:r>
            <a:r>
              <a:rPr lang="en-US" altLang="zh-CN" sz="2000" noProof="0" dirty="0" err="1">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646331"/>
          </a:xfrm>
          <a:prstGeom prst="rect">
            <a:avLst/>
          </a:prstGeom>
          <a:noFill/>
        </p:spPr>
        <p:txBody>
          <a:bodyPr wrap="square" rtlCol="0">
            <a:spAutoFit/>
          </a:bodyPr>
          <a:lstStyle/>
          <a:p>
            <a:pPr algn="ctr"/>
            <a:r>
              <a:rPr lang="zh-CN" altLang="en-US" dirty="0"/>
              <a:t>图 模型总览</a:t>
            </a:r>
            <a:endParaRPr lang="en-US" altLang="zh-CN" dirty="0"/>
          </a:p>
          <a:p>
            <a:pPr algn="ctr"/>
            <a:r>
              <a:rPr lang="en-US" altLang="zh-CN" dirty="0"/>
              <a:t>Fig. Overview of our model</a:t>
            </a:r>
            <a:endParaRPr lang="zh-CN" altLang="en-US" dirty="0"/>
          </a:p>
        </p:txBody>
      </p:sp>
    </p:spTree>
    <p:extLst>
      <p:ext uri="{BB962C8B-B14F-4D97-AF65-F5344CB8AC3E}">
        <p14:creationId xmlns:p14="http://schemas.microsoft.com/office/powerpoint/2010/main" val="3884994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2" name="文本框 1"/>
              <p:cNvSpPr txBox="1"/>
              <p:nvPr/>
            </p:nvSpPr>
            <p:spPr>
              <a:xfrm>
                <a:off x="8726557" y="2952426"/>
                <a:ext cx="3160643" cy="3477875"/>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smtClean="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smtClean="0">
                    <a:latin typeface="Times New Roman" panose="02020603050405020304" pitchFamily="18" charset="0"/>
                  </a:rPr>
                  <a:t>对于</a:t>
                </a:r>
                <a:r>
                  <a:rPr lang="zh-CN" altLang="en-US" dirty="0">
                    <a:latin typeface="Times New Roman" panose="02020603050405020304" pitchFamily="18" charset="0"/>
                  </a:rPr>
                  <a:t>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only one correspondent cell exists in each position.</a:t>
                </a:r>
                <a:endParaRPr lang="zh-CN" altLang="en-US" dirty="0">
                  <a:latin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8726557" y="2952426"/>
                <a:ext cx="3160643" cy="3477875"/>
              </a:xfrm>
              <a:prstGeom prst="rect">
                <a:avLst/>
              </a:prstGeom>
              <a:blipFill>
                <a:blip r:embed="rId4"/>
                <a:stretch>
                  <a:fillRect l="-193" t="-525" r="-6950" b="-1051"/>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702</TotalTime>
  <Words>3752</Words>
  <Application>Microsoft Office PowerPoint</Application>
  <PresentationFormat>宽屏</PresentationFormat>
  <Paragraphs>491</Paragraphs>
  <Slides>46</Slides>
  <Notes>44</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54" baseType="lpstr">
      <vt:lpstr>宋体</vt:lpstr>
      <vt:lpstr>Cambria Math</vt:lpstr>
      <vt:lpstr>Wingdings</vt:lpstr>
      <vt:lpstr>Wingdings 2</vt:lpstr>
      <vt:lpstr>Times New Roman</vt:lpstr>
      <vt:lpstr>等线</vt:lpstr>
      <vt:lpstr>引用</vt:lpstr>
      <vt:lpstr>AxMath</vt:lpstr>
      <vt:lpstr>登机与离机策略的最优化讨论 The Optimal Boarding &amp; Disembarking Method</vt:lpstr>
      <vt:lpstr>模型分析结构 Model Analysis &amp; Structure</vt:lpstr>
      <vt:lpstr>总假设 General Assumptions</vt:lpstr>
      <vt:lpstr>时间计算 - 假设 Assumptions for Time Calculating</vt:lpstr>
      <vt:lpstr>假设的解释 Justification for the Assumption</vt:lpstr>
      <vt:lpstr>变量表 Notations</vt:lpstr>
      <vt:lpstr>定义 Definitions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离机与登机的关联 Relationship Between Boarding and Disembarking</vt:lpstr>
      <vt:lpstr>满意度指数 Satisfaction Index</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151</cp:revision>
  <dcterms:created xsi:type="dcterms:W3CDTF">2022-04-09T13:58:34Z</dcterms:created>
  <dcterms:modified xsi:type="dcterms:W3CDTF">2022-04-16T04:54:03Z</dcterms:modified>
</cp:coreProperties>
</file>